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0" r:id="rId4"/>
    <p:sldId id="275" r:id="rId5"/>
    <p:sldId id="274" r:id="rId6"/>
    <p:sldId id="287" r:id="rId7"/>
    <p:sldId id="297" r:id="rId8"/>
    <p:sldId id="304" r:id="rId9"/>
    <p:sldId id="303" r:id="rId10"/>
    <p:sldId id="305" r:id="rId11"/>
    <p:sldId id="257" r:id="rId12"/>
    <p:sldId id="276" r:id="rId13"/>
    <p:sldId id="280" r:id="rId14"/>
    <p:sldId id="258" r:id="rId15"/>
    <p:sldId id="284" r:id="rId16"/>
    <p:sldId id="288" r:id="rId17"/>
    <p:sldId id="296" r:id="rId18"/>
    <p:sldId id="295" r:id="rId19"/>
    <p:sldId id="262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5561-3D95-4903-9192-BC76D76AC674}" type="datetimeFigureOut">
              <a:rPr lang="en-GB" smtClean="0"/>
              <a:pPr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7E2F-85DF-40E4-A43A-2130FAE7A6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94421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GWUAN WEBINAR MARCH 23, 2024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 </a:t>
            </a:r>
            <a:r>
              <a:rPr lang="en-GB" sz="3600" b="1" dirty="0" smtClean="0"/>
              <a:t>NATO/US-BASES IN FINLAND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4680520" cy="1512168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tx1"/>
                </a:solidFill>
                <a:latin typeface="Book Antiqua" pitchFamily="18" charset="0"/>
              </a:rPr>
              <a:t>Ulla </a:t>
            </a:r>
            <a:r>
              <a:rPr lang="en-GB" i="1" dirty="0" err="1" smtClean="0">
                <a:solidFill>
                  <a:schemeClr val="tx1"/>
                </a:solidFill>
                <a:latin typeface="Book Antiqua" pitchFamily="18" charset="0"/>
              </a:rPr>
              <a:t>Klötzer</a:t>
            </a:r>
            <a:r>
              <a:rPr lang="en-GB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algn="l"/>
            <a:r>
              <a:rPr lang="en-GB" i="1" dirty="0" smtClean="0">
                <a:solidFill>
                  <a:schemeClr val="tx1"/>
                </a:solidFill>
                <a:latin typeface="Book Antiqua" pitchFamily="18" charset="0"/>
              </a:rPr>
              <a:t>Women for Peace - Finland</a:t>
            </a:r>
            <a:endParaRPr lang="en-GB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Picture 3" descr="Naiset Rauhan Puoles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4176464" cy="1440160"/>
          </a:xfrm>
          <a:prstGeom prst="rect">
            <a:avLst/>
          </a:prstGeom>
          <a:noFill/>
        </p:spPr>
      </p:pic>
      <p:pic>
        <p:nvPicPr>
          <p:cNvPr id="5" name="Picture 4" descr="C:\Users\ullak\AppData\Local\Temp\Temp1_LOGO WOMEN NO TO NATO (2).zip\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For </a:t>
            </a:r>
            <a:r>
              <a:rPr lang="en-GB" sz="3600" b="1" dirty="0" smtClean="0"/>
              <a:t>years it has been dubbed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>
                <a:solidFill>
                  <a:srgbClr val="C00000"/>
                </a:solidFill>
              </a:rPr>
              <a:t>NATO’s </a:t>
            </a:r>
            <a:r>
              <a:rPr lang="en-GB" sz="3600" b="1" dirty="0" smtClean="0">
                <a:solidFill>
                  <a:srgbClr val="C00000"/>
                </a:solidFill>
              </a:rPr>
              <a:t>Achilles </a:t>
            </a:r>
            <a:r>
              <a:rPr lang="en-GB" sz="3600" b="1" dirty="0" smtClean="0">
                <a:solidFill>
                  <a:srgbClr val="C00000"/>
                </a:solidFill>
              </a:rPr>
              <a:t>Heel </a:t>
            </a:r>
            <a:r>
              <a:rPr lang="en-GB" b="1" dirty="0" smtClean="0">
                <a:solidFill>
                  <a:srgbClr val="C00000"/>
                </a:solidFill>
              </a:rPr>
              <a:t/>
            </a:r>
            <a:br>
              <a:rPr lang="en-GB" b="1" dirty="0" smtClean="0">
                <a:solidFill>
                  <a:srgbClr val="C00000"/>
                </a:solidFill>
              </a:rPr>
            </a:br>
            <a:endParaRPr lang="en-GB" dirty="0"/>
          </a:p>
        </p:txBody>
      </p:sp>
      <p:pic>
        <p:nvPicPr>
          <p:cNvPr id="4" name="Content Placeholder 3" descr="The Suwałki Gap - 105 challenging kilometres between Russia and NATO -  CeGIT: Analys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08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192688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US and allied nuclear weapons </a:t>
            </a:r>
            <a:r>
              <a:rPr lang="en-GB" b="1" dirty="0" smtClean="0"/>
              <a:t>are now being introduced throughout the Nordic countries </a:t>
            </a:r>
            <a:r>
              <a:rPr lang="en-GB" dirty="0" smtClean="0"/>
              <a:t>- not on land (yet) but via operational naval units in all our waters; from the Baltic Sea to the Arctic Ocean</a:t>
            </a:r>
          </a:p>
          <a:p>
            <a:pPr>
              <a:lnSpc>
                <a:spcPts val="1800"/>
              </a:lnSpc>
            </a:pPr>
            <a:endParaRPr lang="en-GB" dirty="0" smtClean="0"/>
          </a:p>
          <a:p>
            <a:r>
              <a:rPr lang="en-GB" b="1" dirty="0" smtClean="0"/>
              <a:t>Feb 23 - Australia </a:t>
            </a:r>
            <a:r>
              <a:rPr lang="en-GB" b="1" dirty="0" smtClean="0"/>
              <a:t>Defence Department Secr</a:t>
            </a:r>
            <a:r>
              <a:rPr lang="en-GB" b="1" dirty="0" smtClean="0"/>
              <a:t>etary</a:t>
            </a:r>
            <a:r>
              <a:rPr lang="en-GB" b="1" dirty="0" smtClean="0"/>
              <a:t> </a:t>
            </a:r>
            <a:r>
              <a:rPr lang="en-GB" b="1" dirty="0" smtClean="0"/>
              <a:t>Greg Moriarty:</a:t>
            </a:r>
          </a:p>
          <a:p>
            <a:pPr>
              <a:buNone/>
            </a:pPr>
            <a:r>
              <a:rPr lang="en-GB" dirty="0" smtClean="0"/>
              <a:t>    "Successive Australian governments have understood and </a:t>
            </a:r>
            <a:r>
              <a:rPr lang="en-GB" b="1" dirty="0" smtClean="0">
                <a:solidFill>
                  <a:srgbClr val="C00000"/>
                </a:solidFill>
              </a:rPr>
              <a:t>respected the longstanding US policy of neither confirming nor denying the presence of nuclear weapons on particular platforms," </a:t>
            </a:r>
            <a:r>
              <a:rPr lang="en-GB" b="1" dirty="0" smtClean="0">
                <a:solidFill>
                  <a:srgbClr val="C00000"/>
                </a:solidFill>
              </a:rPr>
              <a:t>…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/>
          <a:lstStyle/>
          <a:p>
            <a:r>
              <a:rPr lang="en-GB" b="1" dirty="0" smtClean="0"/>
              <a:t>The Finnish Nuclear Energy Act </a:t>
            </a:r>
            <a:r>
              <a:rPr lang="en-GB" b="1" dirty="0" smtClean="0">
                <a:solidFill>
                  <a:srgbClr val="C00000"/>
                </a:solidFill>
              </a:rPr>
              <a:t>prohibits:   </a:t>
            </a:r>
            <a:r>
              <a:rPr lang="en-GB" dirty="0" smtClean="0"/>
              <a:t>import, manufacture, </a:t>
            </a:r>
            <a:r>
              <a:rPr lang="en-GB" b="1" dirty="0" smtClean="0">
                <a:solidFill>
                  <a:srgbClr val="C00000"/>
                </a:solidFill>
              </a:rPr>
              <a:t>possession of nuclear explosives, transport of nuclear weapons through Finland,</a:t>
            </a:r>
            <a:r>
              <a:rPr lang="en-GB" dirty="0" smtClean="0"/>
              <a:t> their detonation in Finland</a:t>
            </a:r>
          </a:p>
          <a:p>
            <a:pPr>
              <a:lnSpc>
                <a:spcPts val="1800"/>
              </a:lnSpc>
              <a:buNone/>
            </a:pPr>
            <a:endParaRPr lang="en-GB" dirty="0" smtClean="0"/>
          </a:p>
          <a:p>
            <a:r>
              <a:rPr lang="en-GB" b="1" dirty="0" smtClean="0"/>
              <a:t>A law amendment is already planned</a:t>
            </a:r>
          </a:p>
          <a:p>
            <a:pPr>
              <a:lnSpc>
                <a:spcPts val="1800"/>
              </a:lnSpc>
            </a:pPr>
            <a:endParaRPr lang="en-GB" dirty="0" smtClean="0"/>
          </a:p>
          <a:p>
            <a:r>
              <a:rPr lang="fi-FI" b="1" dirty="0" smtClean="0"/>
              <a:t>Finnish government announcement </a:t>
            </a:r>
            <a:r>
              <a:rPr lang="fi-FI" sz="2800" b="1" dirty="0" smtClean="0"/>
              <a:t>31.8.2023: </a:t>
            </a:r>
            <a:r>
              <a:rPr lang="en-GB" dirty="0" smtClean="0"/>
              <a:t>According to the Government Programme, the Nuclear Energy Act and the provisions implementing it </a:t>
            </a:r>
            <a:r>
              <a:rPr lang="en-GB" b="1" dirty="0" smtClean="0">
                <a:solidFill>
                  <a:srgbClr val="C00000"/>
                </a:solidFill>
              </a:rPr>
              <a:t>will be reformed by 2026 at the latest.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464496" cy="6336704"/>
          </a:xfrm>
        </p:spPr>
        <p:txBody>
          <a:bodyPr/>
          <a:lstStyle/>
          <a:p>
            <a:pPr algn="ctr">
              <a:buNone/>
            </a:pPr>
            <a:r>
              <a:rPr lang="en-GB" sz="3200" b="1" dirty="0" smtClean="0"/>
              <a:t>Former PM </a:t>
            </a:r>
            <a:r>
              <a:rPr lang="en-GB" sz="3200" b="1" dirty="0" err="1" smtClean="0"/>
              <a:t>Sanna</a:t>
            </a:r>
            <a:r>
              <a:rPr lang="en-GB" sz="3200" b="1" dirty="0" smtClean="0"/>
              <a:t> Marin </a:t>
            </a:r>
          </a:p>
          <a:p>
            <a:pPr algn="ctr">
              <a:buNone/>
            </a:pPr>
            <a:r>
              <a:rPr lang="en-GB" sz="3200" b="1" dirty="0" smtClean="0"/>
              <a:t>NATO mannequin  </a:t>
            </a:r>
          </a:p>
          <a:p>
            <a:pPr algn="ctr">
              <a:buNone/>
            </a:pPr>
            <a:r>
              <a:rPr lang="en-GB" sz="3200" b="1" dirty="0" smtClean="0"/>
              <a:t>May 2022  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"I have not </a:t>
            </a:r>
          </a:p>
          <a:p>
            <a:pPr algn="ctr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closed the door </a:t>
            </a:r>
          </a:p>
          <a:p>
            <a:pPr algn="ctr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to any possible </a:t>
            </a:r>
          </a:p>
          <a:p>
            <a:pPr algn="ctr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future decisions regarding Finland's </a:t>
            </a:r>
            <a:r>
              <a:rPr lang="en-GB" sz="3200" b="1" dirty="0" err="1" smtClean="0">
                <a:solidFill>
                  <a:srgbClr val="C00000"/>
                </a:solidFill>
              </a:rPr>
              <a:t>Nato</a:t>
            </a:r>
            <a:r>
              <a:rPr lang="en-GB" sz="3200" b="1" dirty="0" smtClean="0">
                <a:solidFill>
                  <a:srgbClr val="C00000"/>
                </a:solidFill>
              </a:rPr>
              <a:t> membership“…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The Time is Now to Ratify,&quot; Says NATO Secretary General of Finland's  Membership; Prime Minister Marin Frustrated with the Delays of Becoming a  NATO Member | Finland Today | News in English |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9275"/>
            <a:ext cx="3816424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55272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9000" b="1" dirty="0" err="1" smtClean="0"/>
              <a:t>Iltalehti</a:t>
            </a:r>
            <a:r>
              <a:rPr lang="en-GB" sz="9000" b="1" dirty="0" smtClean="0"/>
              <a:t> </a:t>
            </a:r>
            <a:r>
              <a:rPr lang="en-GB" sz="9000" b="1" dirty="0" smtClean="0"/>
              <a:t>5.2.2024 </a:t>
            </a:r>
            <a:r>
              <a:rPr lang="en-GB" sz="6000" b="1" dirty="0" smtClean="0"/>
              <a:t>(article about TV debate)</a:t>
            </a:r>
            <a:endParaRPr lang="en-GB" sz="6000" b="1" dirty="0" smtClean="0"/>
          </a:p>
          <a:p>
            <a:pPr>
              <a:lnSpc>
                <a:spcPts val="800"/>
              </a:lnSpc>
              <a:buNone/>
            </a:pPr>
            <a:endParaRPr lang="en-GB" sz="8000" b="1" dirty="0" smtClean="0"/>
          </a:p>
          <a:p>
            <a:pPr>
              <a:lnSpc>
                <a:spcPts val="2400"/>
              </a:lnSpc>
              <a:buNone/>
            </a:pPr>
            <a:r>
              <a:rPr lang="en-GB" sz="8000" b="1" dirty="0" smtClean="0">
                <a:solidFill>
                  <a:srgbClr val="C00000"/>
                </a:solidFill>
              </a:rPr>
              <a:t>Alexander </a:t>
            </a:r>
            <a:r>
              <a:rPr lang="en-GB" sz="8000" b="1" dirty="0" err="1" smtClean="0">
                <a:solidFill>
                  <a:srgbClr val="C00000"/>
                </a:solidFill>
              </a:rPr>
              <a:t>Stubb</a:t>
            </a:r>
            <a:r>
              <a:rPr lang="en-GB" sz="8000" b="1" dirty="0" smtClean="0">
                <a:solidFill>
                  <a:srgbClr val="C00000"/>
                </a:solidFill>
              </a:rPr>
              <a:t> </a:t>
            </a:r>
            <a:r>
              <a:rPr lang="en-GB" sz="6000" dirty="0" smtClean="0"/>
              <a:t>(from 1.3.24 President of Finland),</a:t>
            </a:r>
            <a:r>
              <a:rPr lang="en-GB" sz="8000" dirty="0"/>
              <a:t> </a:t>
            </a:r>
            <a:endParaRPr lang="en-GB" sz="8000" dirty="0" smtClean="0"/>
          </a:p>
          <a:p>
            <a:pPr>
              <a:lnSpc>
                <a:spcPts val="2400"/>
              </a:lnSpc>
              <a:buNone/>
            </a:pPr>
            <a:r>
              <a:rPr lang="en-GB" sz="8000" b="1" dirty="0" smtClean="0">
                <a:solidFill>
                  <a:srgbClr val="C00000"/>
                </a:solidFill>
              </a:rPr>
              <a:t>praised Stoltenberg </a:t>
            </a:r>
            <a:r>
              <a:rPr lang="en-GB" sz="8000" b="1" dirty="0">
                <a:solidFill>
                  <a:srgbClr val="C00000"/>
                </a:solidFill>
              </a:rPr>
              <a:t>and </a:t>
            </a:r>
            <a:r>
              <a:rPr lang="en-GB" sz="8000" b="1" dirty="0" smtClean="0">
                <a:solidFill>
                  <a:srgbClr val="C00000"/>
                </a:solidFill>
              </a:rPr>
              <a:t>NATO.</a:t>
            </a:r>
          </a:p>
          <a:p>
            <a:pPr>
              <a:lnSpc>
                <a:spcPts val="2400"/>
              </a:lnSpc>
              <a:buNone/>
            </a:pPr>
            <a:r>
              <a:rPr lang="en-GB" sz="8000" dirty="0" smtClean="0"/>
              <a:t>He </a:t>
            </a:r>
            <a:r>
              <a:rPr lang="en-GB" sz="8000" dirty="0"/>
              <a:t>also stated that: </a:t>
            </a:r>
            <a:endParaRPr lang="en-GB" sz="8000" dirty="0" smtClean="0"/>
          </a:p>
          <a:p>
            <a:pPr>
              <a:lnSpc>
                <a:spcPts val="600"/>
              </a:lnSpc>
              <a:buNone/>
            </a:pPr>
            <a:endParaRPr lang="en-GB" sz="8000" dirty="0" smtClean="0"/>
          </a:p>
          <a:p>
            <a:r>
              <a:rPr lang="en-GB" sz="7000" b="1" dirty="0" smtClean="0"/>
              <a:t>"Russia and Putin don't understand anything </a:t>
            </a:r>
            <a:r>
              <a:rPr lang="en-GB" sz="7000" b="1" dirty="0" smtClean="0">
                <a:solidFill>
                  <a:srgbClr val="C00000"/>
                </a:solidFill>
              </a:rPr>
              <a:t>but force.“</a:t>
            </a:r>
          </a:p>
          <a:p>
            <a:pPr>
              <a:lnSpc>
                <a:spcPts val="300"/>
              </a:lnSpc>
            </a:pPr>
            <a:endParaRPr lang="en-GB" sz="7000" dirty="0" smtClean="0"/>
          </a:p>
          <a:p>
            <a:r>
              <a:rPr lang="en-GB" sz="7000" dirty="0" smtClean="0"/>
              <a:t>"without doubt </a:t>
            </a:r>
            <a:r>
              <a:rPr lang="en-GB" sz="7000" b="1" dirty="0" smtClean="0">
                <a:solidFill>
                  <a:srgbClr val="C00000"/>
                </a:solidFill>
              </a:rPr>
              <a:t>the nuclear deterrent we get from the United States increases our security,...“</a:t>
            </a:r>
          </a:p>
          <a:p>
            <a:pPr>
              <a:lnSpc>
                <a:spcPts val="300"/>
              </a:lnSpc>
            </a:pPr>
            <a:endParaRPr lang="en-GB" sz="7000" dirty="0" smtClean="0"/>
          </a:p>
          <a:p>
            <a:r>
              <a:rPr lang="en-GB" sz="7000" b="1" dirty="0" smtClean="0">
                <a:solidFill>
                  <a:srgbClr val="C00000"/>
                </a:solidFill>
              </a:rPr>
              <a:t>"The fact that Putin is afraid that we have them </a:t>
            </a:r>
            <a:r>
              <a:rPr lang="en-GB" sz="7000" dirty="0" smtClean="0"/>
              <a:t>(nuclear weapons)- and </a:t>
            </a:r>
            <a:r>
              <a:rPr lang="en-GB" sz="7000" b="1" dirty="0" smtClean="0">
                <a:solidFill>
                  <a:srgbClr val="C00000"/>
                </a:solidFill>
              </a:rPr>
              <a:t>he knows that our legislation does not prevent it - is a deterrent in itself. </a:t>
            </a:r>
            <a:endParaRPr lang="en-GB" sz="7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7000" b="1" dirty="0" smtClean="0">
                <a:solidFill>
                  <a:srgbClr val="C00000"/>
                </a:solidFill>
              </a:rPr>
              <a:t> </a:t>
            </a:r>
            <a:r>
              <a:rPr lang="en-GB" sz="7000" b="1" dirty="0" smtClean="0">
                <a:solidFill>
                  <a:srgbClr val="C00000"/>
                </a:solidFill>
              </a:rPr>
              <a:t>   </a:t>
            </a:r>
            <a:r>
              <a:rPr lang="en-GB" sz="7000" dirty="0" smtClean="0"/>
              <a:t>We </a:t>
            </a:r>
            <a:r>
              <a:rPr lang="en-GB" sz="7000" dirty="0" smtClean="0"/>
              <a:t>should take all the support and security we can get from NATO</a:t>
            </a:r>
            <a:r>
              <a:rPr lang="en-GB" sz="7000" dirty="0" smtClean="0"/>
              <a:t>,..“</a:t>
            </a:r>
          </a:p>
          <a:p>
            <a:r>
              <a:rPr lang="en-GB" sz="7000" b="1" dirty="0" err="1" smtClean="0">
                <a:solidFill>
                  <a:srgbClr val="C00000"/>
                </a:solidFill>
              </a:rPr>
              <a:t>Stubb</a:t>
            </a:r>
            <a:r>
              <a:rPr lang="en-GB" sz="7000" b="1" dirty="0" smtClean="0">
                <a:solidFill>
                  <a:srgbClr val="C00000"/>
                </a:solidFill>
              </a:rPr>
              <a:t> </a:t>
            </a:r>
            <a:r>
              <a:rPr lang="en-GB" sz="7000" b="1" dirty="0" smtClean="0">
                <a:solidFill>
                  <a:srgbClr val="C00000"/>
                </a:solidFill>
              </a:rPr>
              <a:t>supports allowing transit of nuclear weapons in Finland.</a:t>
            </a:r>
          </a:p>
          <a:p>
            <a:pPr>
              <a:lnSpc>
                <a:spcPts val="600"/>
              </a:lnSpc>
              <a:buNone/>
            </a:pPr>
            <a:endParaRPr lang="en-GB" sz="5900" dirty="0"/>
          </a:p>
          <a:p>
            <a:endParaRPr lang="en-GB" sz="5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8326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New Finnish Government Raises NATO Stakes - Atlantic Counci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 smtClean="0"/>
              <a:t>"Steadfast </a:t>
            </a:r>
            <a:r>
              <a:rPr lang="en-GB" sz="3600" b="1" dirty="0" smtClean="0"/>
              <a:t>Defender</a:t>
            </a:r>
            <a:r>
              <a:rPr lang="en-GB" sz="3600" b="1" dirty="0" smtClean="0"/>
              <a:t>” war games</a:t>
            </a:r>
            <a:endParaRPr lang="en-GB" sz="3600" b="1" dirty="0" smtClean="0"/>
          </a:p>
          <a:p>
            <a:pPr>
              <a:lnSpc>
                <a:spcPts val="1000"/>
              </a:lnSpc>
              <a:buNone/>
            </a:pPr>
            <a:endParaRPr lang="en-GB" b="1" dirty="0" smtClean="0"/>
          </a:p>
          <a:p>
            <a:r>
              <a:rPr lang="en-GB" dirty="0" smtClean="0"/>
              <a:t>from </a:t>
            </a:r>
            <a:r>
              <a:rPr lang="en-GB" b="1" dirty="0" smtClean="0">
                <a:solidFill>
                  <a:srgbClr val="C00000"/>
                </a:solidFill>
              </a:rPr>
              <a:t>end </a:t>
            </a:r>
            <a:r>
              <a:rPr lang="en-GB" b="1" dirty="0" smtClean="0">
                <a:solidFill>
                  <a:srgbClr val="C00000"/>
                </a:solidFill>
              </a:rPr>
              <a:t>of January to May 31, 2024</a:t>
            </a:r>
          </a:p>
          <a:p>
            <a:pPr>
              <a:lnSpc>
                <a:spcPts val="1000"/>
              </a:lnSpc>
            </a:pPr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largest military exercise in Europe since the Cold War. </a:t>
            </a:r>
            <a:r>
              <a:rPr lang="en-GB" dirty="0" smtClean="0"/>
              <a:t>Approx. </a:t>
            </a:r>
            <a:r>
              <a:rPr lang="en-GB" b="1" dirty="0" smtClean="0"/>
              <a:t>90,000 troops from all </a:t>
            </a:r>
            <a:r>
              <a:rPr lang="en-GB" b="1" dirty="0" smtClean="0"/>
              <a:t>32 </a:t>
            </a:r>
            <a:r>
              <a:rPr lang="en-GB" b="1" dirty="0" smtClean="0"/>
              <a:t>NATO allies </a:t>
            </a:r>
          </a:p>
          <a:p>
            <a:pPr>
              <a:lnSpc>
                <a:spcPts val="1000"/>
              </a:lnSpc>
            </a:pPr>
            <a:endParaRPr lang="en-GB" dirty="0" smtClean="0"/>
          </a:p>
          <a:p>
            <a:r>
              <a:rPr lang="en-GB" dirty="0" smtClean="0"/>
              <a:t>Takes place in several key European countries, incl</a:t>
            </a:r>
            <a:r>
              <a:rPr lang="en-GB" dirty="0" smtClean="0">
                <a:solidFill>
                  <a:srgbClr val="C00000"/>
                </a:solidFill>
              </a:rPr>
              <a:t>. </a:t>
            </a:r>
            <a:r>
              <a:rPr lang="en-GB" b="1" dirty="0" smtClean="0">
                <a:solidFill>
                  <a:srgbClr val="C00000"/>
                </a:solidFill>
              </a:rPr>
              <a:t>Finland</a:t>
            </a:r>
            <a:r>
              <a:rPr lang="en-GB" b="1" dirty="0" smtClean="0"/>
              <a:t>, Estonia, Germany, Greece, Hungary, Latvia, Lithuania, </a:t>
            </a:r>
            <a:r>
              <a:rPr lang="en-GB" b="1" dirty="0" smtClean="0">
                <a:solidFill>
                  <a:srgbClr val="C00000"/>
                </a:solidFill>
              </a:rPr>
              <a:t>Norway</a:t>
            </a:r>
            <a:r>
              <a:rPr lang="en-GB" b="1" dirty="0" smtClean="0"/>
              <a:t>, Poland, Romania, Slovakia, </a:t>
            </a:r>
            <a:r>
              <a:rPr lang="en-GB" b="1" dirty="0" smtClean="0">
                <a:solidFill>
                  <a:srgbClr val="C00000"/>
                </a:solidFill>
              </a:rPr>
              <a:t>Sweden</a:t>
            </a:r>
            <a:r>
              <a:rPr lang="en-GB" b="1" dirty="0" smtClean="0"/>
              <a:t>, </a:t>
            </a:r>
            <a:r>
              <a:rPr lang="en-GB" b="1" dirty="0" smtClean="0">
                <a:solidFill>
                  <a:srgbClr val="C00000"/>
                </a:solidFill>
              </a:rPr>
              <a:t>UK 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thesun.co.uk/wp-content/uploads/2024/02/JW-MAP-NATO-STEADFAST-DEFENDER_a4fcc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206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52839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b="1" dirty="0" smtClean="0"/>
              <a:t>Nordic </a:t>
            </a:r>
            <a:r>
              <a:rPr lang="en-GB" sz="3200" b="1" dirty="0" smtClean="0"/>
              <a:t>Response 24</a:t>
            </a:r>
          </a:p>
          <a:p>
            <a:pPr>
              <a:lnSpc>
                <a:spcPts val="800"/>
              </a:lnSpc>
              <a:buNone/>
            </a:pPr>
            <a:endParaRPr lang="en-GB" b="1" dirty="0" smtClean="0"/>
          </a:p>
          <a:p>
            <a:r>
              <a:rPr lang="en-GB" dirty="0" smtClean="0"/>
              <a:t>Over </a:t>
            </a:r>
            <a:r>
              <a:rPr lang="en-GB" dirty="0" smtClean="0"/>
              <a:t>20 000 Soldiers </a:t>
            </a:r>
            <a:endParaRPr lang="en-GB" dirty="0" smtClean="0"/>
          </a:p>
          <a:p>
            <a:r>
              <a:rPr lang="en-GB" dirty="0" smtClean="0"/>
              <a:t>13 </a:t>
            </a:r>
            <a:r>
              <a:rPr lang="en-GB" dirty="0" smtClean="0"/>
              <a:t>Nations </a:t>
            </a:r>
          </a:p>
          <a:p>
            <a:r>
              <a:rPr lang="en-GB" dirty="0" smtClean="0"/>
              <a:t>Practice </a:t>
            </a:r>
            <a:r>
              <a:rPr lang="en-GB" dirty="0" smtClean="0"/>
              <a:t>Defending NATO's Northern Flank </a:t>
            </a:r>
          </a:p>
          <a:p>
            <a:r>
              <a:rPr lang="en-GB" dirty="0" smtClean="0"/>
              <a:t>conducted </a:t>
            </a:r>
            <a:r>
              <a:rPr lang="en-GB" dirty="0" smtClean="0"/>
              <a:t>in close cooperation with NATO's overarching </a:t>
            </a:r>
            <a:r>
              <a:rPr lang="en-GB" dirty="0" smtClean="0"/>
              <a:t>exercise </a:t>
            </a:r>
            <a:r>
              <a:rPr lang="en-GB" b="1" dirty="0" smtClean="0"/>
              <a:t>Steadfast Defender</a:t>
            </a:r>
            <a:endParaRPr lang="en-GB" b="1" dirty="0"/>
          </a:p>
        </p:txBody>
      </p:sp>
      <p:pic>
        <p:nvPicPr>
          <p:cNvPr id="5" name="Picture 2" descr="Jere Paldanius (@jerepaldanius) / 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92697"/>
            <a:ext cx="5256213" cy="547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sz="3600" b="1" dirty="0" smtClean="0"/>
              <a:t>BUSINESS INSIDER – January 26, 2024 </a:t>
            </a:r>
            <a:r>
              <a:rPr lang="en-GB" sz="3600" b="1" dirty="0" smtClean="0"/>
              <a:t> </a:t>
            </a:r>
          </a:p>
          <a:p>
            <a:pPr algn="ctr">
              <a:buNone/>
            </a:pPr>
            <a:r>
              <a:rPr lang="en-GB" sz="3600" b="1" dirty="0" smtClean="0"/>
              <a:t>China's </a:t>
            </a:r>
            <a:r>
              <a:rPr lang="en-GB" sz="3600" b="1" dirty="0" err="1" smtClean="0"/>
              <a:t>defense</a:t>
            </a:r>
            <a:r>
              <a:rPr lang="en-GB" sz="3600" b="1" dirty="0" smtClean="0"/>
              <a:t> </a:t>
            </a:r>
            <a:r>
              <a:rPr lang="en-GB" sz="3600" b="1" dirty="0" smtClean="0"/>
              <a:t>ministry </a:t>
            </a:r>
            <a:endParaRPr lang="en-GB" sz="3600" b="1" dirty="0" smtClean="0"/>
          </a:p>
          <a:p>
            <a:pPr algn="ctr">
              <a:buNone/>
            </a:pPr>
            <a:r>
              <a:rPr lang="en-GB" sz="3600" b="1" dirty="0" smtClean="0"/>
              <a:t>rips </a:t>
            </a:r>
            <a:r>
              <a:rPr lang="en-GB" sz="3600" b="1" dirty="0" smtClean="0"/>
              <a:t>NATO</a:t>
            </a:r>
            <a:endParaRPr lang="en-GB" sz="3600" dirty="0" smtClean="0"/>
          </a:p>
          <a:p>
            <a:endParaRPr lang="en-GB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rgbClr val="C00000"/>
                </a:solidFill>
              </a:rPr>
              <a:t>   "It's fair to say that NATO is like a walking war machine, wherever it goes, there will be instability," </a:t>
            </a:r>
            <a:endParaRPr lang="en-GB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sz="3000" b="1" dirty="0" smtClean="0"/>
          </a:p>
          <a:p>
            <a:pPr algn="ctr">
              <a:buNone/>
            </a:pPr>
            <a:r>
              <a:rPr lang="en-GB" sz="3000" b="1" dirty="0" smtClean="0"/>
              <a:t>said </a:t>
            </a:r>
            <a:r>
              <a:rPr lang="en-GB" sz="3000" b="1" dirty="0" smtClean="0"/>
              <a:t>a Chinese </a:t>
            </a:r>
            <a:r>
              <a:rPr lang="en-GB" sz="3000" b="1" dirty="0" err="1" smtClean="0"/>
              <a:t>defense</a:t>
            </a:r>
            <a:r>
              <a:rPr lang="en-GB" sz="3000" b="1" dirty="0" smtClean="0"/>
              <a:t> </a:t>
            </a:r>
            <a:r>
              <a:rPr lang="en-GB" sz="3000" b="1" dirty="0" smtClean="0"/>
              <a:t>ministry</a:t>
            </a:r>
          </a:p>
          <a:p>
            <a:pPr algn="ctr">
              <a:buNone/>
            </a:pPr>
            <a:r>
              <a:rPr lang="en-GB" sz="3000" b="1" dirty="0" smtClean="0"/>
              <a:t>spokesperson</a:t>
            </a:r>
            <a:r>
              <a:rPr lang="en-GB" sz="3000" b="1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Finland became the 31</a:t>
            </a:r>
            <a:r>
              <a:rPr lang="en-GB" b="1" baseline="30000" dirty="0" smtClean="0"/>
              <a:t>st</a:t>
            </a:r>
            <a:r>
              <a:rPr lang="en-GB" b="1" dirty="0" smtClean="0"/>
              <a:t> NATO member in April 2023 </a:t>
            </a:r>
            <a:r>
              <a:rPr lang="en-GB" dirty="0" smtClean="0"/>
              <a:t>– without any open and honest debate about obligations and consequences</a:t>
            </a:r>
          </a:p>
          <a:p>
            <a:pPr>
              <a:lnSpc>
                <a:spcPts val="800"/>
              </a:lnSpc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 political elite used the </a:t>
            </a:r>
            <a:r>
              <a:rPr lang="en-GB" b="1" dirty="0" smtClean="0">
                <a:solidFill>
                  <a:srgbClr val="C00000"/>
                </a:solidFill>
              </a:rPr>
              <a:t>Ukraine war as a trigger </a:t>
            </a:r>
          </a:p>
          <a:p>
            <a:pPr>
              <a:lnSpc>
                <a:spcPts val="800"/>
              </a:lnSpc>
              <a:buNone/>
            </a:pPr>
            <a:endParaRPr lang="en-GB" dirty="0" smtClean="0"/>
          </a:p>
          <a:p>
            <a:r>
              <a:rPr lang="en-GB" dirty="0" smtClean="0"/>
              <a:t>Exactly the same procedure was used for the </a:t>
            </a:r>
            <a:r>
              <a:rPr lang="en-GB" b="1" dirty="0" smtClean="0"/>
              <a:t>DCA-agreement</a:t>
            </a:r>
            <a:r>
              <a:rPr lang="en-GB" dirty="0" smtClean="0"/>
              <a:t>  </a:t>
            </a:r>
            <a:r>
              <a:rPr lang="en-GB" sz="2600" dirty="0" smtClean="0"/>
              <a:t>(Defence Cooperation Agreement)</a:t>
            </a:r>
          </a:p>
          <a:p>
            <a:pPr>
              <a:lnSpc>
                <a:spcPts val="800"/>
              </a:lnSpc>
            </a:pPr>
            <a:endParaRPr lang="en-GB" sz="2600" dirty="0" smtClean="0"/>
          </a:p>
          <a:p>
            <a:r>
              <a:rPr lang="en-GB" sz="3500" dirty="0" smtClean="0"/>
              <a:t>Prime Minister </a:t>
            </a:r>
            <a:r>
              <a:rPr lang="en-GB" sz="3500" dirty="0" err="1" smtClean="0"/>
              <a:t>Orpo</a:t>
            </a:r>
            <a:r>
              <a:rPr lang="en-GB" sz="3500" dirty="0" smtClean="0"/>
              <a:t> DCA</a:t>
            </a:r>
            <a:r>
              <a:rPr lang="en-GB" sz="3500" dirty="0" smtClean="0"/>
              <a:t>: </a:t>
            </a:r>
            <a:r>
              <a:rPr lang="en-GB" sz="3500" dirty="0" smtClean="0"/>
              <a:t>"A significant part of NATO"</a:t>
            </a:r>
          </a:p>
          <a:p>
            <a:pPr>
              <a:lnSpc>
                <a:spcPts val="800"/>
              </a:lnSpc>
              <a:buNone/>
            </a:pPr>
            <a:endParaRPr lang="en-GB" b="1" dirty="0" smtClean="0"/>
          </a:p>
          <a:p>
            <a:r>
              <a:rPr lang="en-GB" b="1" dirty="0" smtClean="0"/>
              <a:t>15 US military bases</a:t>
            </a:r>
            <a:r>
              <a:rPr lang="en-GB" dirty="0" smtClean="0"/>
              <a:t> soon established in </a:t>
            </a:r>
            <a:r>
              <a:rPr lang="en-GB" b="1" dirty="0" smtClean="0">
                <a:solidFill>
                  <a:srgbClr val="C00000"/>
                </a:solidFill>
              </a:rPr>
              <a:t>Finland</a:t>
            </a:r>
            <a:r>
              <a:rPr lang="en-GB" dirty="0" smtClean="0">
                <a:solidFill>
                  <a:srgbClr val="C00000"/>
                </a:solidFill>
              </a:rPr>
              <a:t>  </a:t>
            </a:r>
            <a:r>
              <a:rPr lang="en-GB" b="1" dirty="0" smtClean="0">
                <a:solidFill>
                  <a:srgbClr val="C00000"/>
                </a:solidFill>
              </a:rPr>
              <a:t>1 300 km (830 mi) border with Russia.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944216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GB" sz="4000" b="1" dirty="0" smtClean="0"/>
              <a:t>NATO MUST BE DISSOLVED </a:t>
            </a:r>
            <a:br>
              <a:rPr lang="en-GB" sz="4000" b="1" dirty="0" smtClean="0"/>
            </a:br>
            <a:r>
              <a:rPr lang="en-GB" sz="4000" b="1" dirty="0" smtClean="0"/>
              <a:t>BUT - the US </a:t>
            </a:r>
            <a:r>
              <a:rPr lang="en-GB" sz="3600" b="1" dirty="0" smtClean="0"/>
              <a:t>still has </a:t>
            </a:r>
            <a:br>
              <a:rPr lang="en-GB" sz="3600" b="1" dirty="0" smtClean="0"/>
            </a:br>
            <a:r>
              <a:rPr lang="en-GB" sz="3600" b="1" dirty="0" smtClean="0"/>
              <a:t>some 750 bases in some 80 countries</a:t>
            </a:r>
            <a:endParaRPr lang="en-GB" sz="3600" b="1" dirty="0"/>
          </a:p>
        </p:txBody>
      </p:sp>
      <p:pic>
        <p:nvPicPr>
          <p:cNvPr id="4" name="Content Placeholder 3" descr="Uncle Sam and his global policy (Cartoon) | Taghribnews (TNA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448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3816424" cy="6264696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  <a:buNone/>
            </a:pPr>
            <a:endParaRPr lang="en-GB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3000"/>
              </a:lnSpc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US </a:t>
            </a:r>
            <a:r>
              <a:rPr lang="en-GB" sz="3600" b="1" dirty="0" smtClean="0">
                <a:solidFill>
                  <a:srgbClr val="C00000"/>
                </a:solidFill>
              </a:rPr>
              <a:t>bases </a:t>
            </a:r>
          </a:p>
          <a:p>
            <a:pPr>
              <a:lnSpc>
                <a:spcPts val="3000"/>
              </a:lnSpc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in Nordic </a:t>
            </a:r>
            <a:r>
              <a:rPr lang="en-GB" sz="3600" b="1" dirty="0" smtClean="0">
                <a:solidFill>
                  <a:srgbClr val="C00000"/>
                </a:solidFill>
              </a:rPr>
              <a:t>countries</a:t>
            </a:r>
          </a:p>
          <a:p>
            <a:pPr>
              <a:lnSpc>
                <a:spcPts val="3000"/>
              </a:lnSpc>
              <a:buNone/>
            </a:pPr>
            <a:endParaRPr lang="en-GB" sz="3600" dirty="0" smtClean="0"/>
          </a:p>
          <a:p>
            <a:r>
              <a:rPr lang="en-GB" sz="3200" b="1" dirty="0" smtClean="0"/>
              <a:t>Finland 15 </a:t>
            </a:r>
          </a:p>
          <a:p>
            <a:r>
              <a:rPr lang="en-GB" sz="3200" b="1" dirty="0" smtClean="0"/>
              <a:t>Sweden 17 </a:t>
            </a:r>
          </a:p>
          <a:p>
            <a:r>
              <a:rPr lang="en-GB" sz="3200" b="1" dirty="0" smtClean="0"/>
              <a:t>Norway 12</a:t>
            </a:r>
          </a:p>
          <a:p>
            <a:pPr>
              <a:buNone/>
            </a:pPr>
            <a:r>
              <a:rPr lang="en-GB" sz="2400" b="1" dirty="0" smtClean="0"/>
              <a:t>     With possibilities for </a:t>
            </a:r>
          </a:p>
          <a:p>
            <a:pPr>
              <a:buNone/>
            </a:pPr>
            <a:r>
              <a:rPr lang="en-GB" sz="2400" b="1" dirty="0" smtClean="0"/>
              <a:t>     more </a:t>
            </a:r>
          </a:p>
          <a:p>
            <a:pPr>
              <a:buNone/>
            </a:pPr>
            <a:r>
              <a:rPr lang="en-GB" sz="2400" b="1" dirty="0" smtClean="0"/>
              <a:t>     + earlier installations</a:t>
            </a:r>
          </a:p>
          <a:p>
            <a:r>
              <a:rPr lang="en-GB" sz="3200" b="1" dirty="0" smtClean="0"/>
              <a:t>Denmark 4</a:t>
            </a:r>
          </a:p>
          <a:p>
            <a:pPr>
              <a:buNone/>
            </a:pPr>
            <a:r>
              <a:rPr lang="en-GB" sz="2600" b="1" dirty="0" smtClean="0"/>
              <a:t>    </a:t>
            </a:r>
            <a:endParaRPr lang="en-GB" sz="2600" dirty="0" smtClean="0"/>
          </a:p>
          <a:p>
            <a:pPr>
              <a:buNone/>
            </a:pPr>
            <a:endParaRPr lang="en-GB" b="1" dirty="0"/>
          </a:p>
        </p:txBody>
      </p:sp>
      <p:pic>
        <p:nvPicPr>
          <p:cNvPr id="5" name="Content Placeholder 4" descr="C:\Users\ullak\Downloads\Karta-unname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3"/>
            <a:ext cx="4896544" cy="64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DCA/Finland - signed in December 2023 </a:t>
            </a:r>
          </a:p>
          <a:p>
            <a:pPr>
              <a:buNone/>
            </a:pPr>
            <a:r>
              <a:rPr lang="en-GB" sz="2000" b="1" dirty="0" smtClean="0"/>
              <a:t>      </a:t>
            </a:r>
            <a:r>
              <a:rPr lang="en-GB" sz="2000" dirty="0" smtClean="0"/>
              <a:t>(Defence minister </a:t>
            </a:r>
            <a:r>
              <a:rPr lang="en-GB" sz="2000" dirty="0" err="1" smtClean="0"/>
              <a:t>Antti</a:t>
            </a:r>
            <a:r>
              <a:rPr lang="en-GB" sz="2000" dirty="0" smtClean="0"/>
              <a:t> </a:t>
            </a:r>
            <a:r>
              <a:rPr lang="en-GB" sz="2000" dirty="0" err="1" smtClean="0"/>
              <a:t>Häkkänen</a:t>
            </a:r>
            <a:r>
              <a:rPr lang="en-GB" sz="2000" dirty="0" smtClean="0"/>
              <a:t>/</a:t>
            </a:r>
            <a:r>
              <a:rPr lang="en-GB" sz="2000" dirty="0" err="1" smtClean="0"/>
              <a:t>Secr</a:t>
            </a:r>
            <a:r>
              <a:rPr lang="en-GB" sz="2000" dirty="0" smtClean="0"/>
              <a:t>. of State Anthony </a:t>
            </a:r>
            <a:r>
              <a:rPr lang="en-GB" sz="2000" dirty="0" err="1" smtClean="0"/>
              <a:t>Blinken</a:t>
            </a:r>
            <a:r>
              <a:rPr lang="en-GB" sz="2000" dirty="0" smtClean="0"/>
              <a:t>)</a:t>
            </a:r>
          </a:p>
          <a:p>
            <a:pPr>
              <a:lnSpc>
                <a:spcPts val="800"/>
              </a:lnSpc>
              <a:buNone/>
            </a:pPr>
            <a:endParaRPr lang="en-GB" sz="2000" dirty="0" smtClean="0"/>
          </a:p>
          <a:p>
            <a:r>
              <a:rPr lang="en-GB" b="1" dirty="0" smtClean="0"/>
              <a:t>Parliament approval </a:t>
            </a:r>
            <a:r>
              <a:rPr lang="en-GB" dirty="0" smtClean="0"/>
              <a:t>required </a:t>
            </a:r>
            <a:r>
              <a:rPr lang="en-GB" sz="2000" dirty="0" smtClean="0"/>
              <a:t>(this spring-piece of cake)</a:t>
            </a:r>
          </a:p>
          <a:p>
            <a:pPr>
              <a:lnSpc>
                <a:spcPts val="800"/>
              </a:lnSpc>
            </a:pPr>
            <a:endParaRPr lang="en-GB" dirty="0" smtClean="0"/>
          </a:p>
          <a:p>
            <a:r>
              <a:rPr lang="en-GB" dirty="0" smtClean="0"/>
              <a:t>Will be brought </a:t>
            </a:r>
            <a:r>
              <a:rPr lang="en-GB" b="1" dirty="0" smtClean="0"/>
              <a:t>into force </a:t>
            </a:r>
            <a:r>
              <a:rPr lang="en-GB" dirty="0" smtClean="0"/>
              <a:t>nationally in Finland </a:t>
            </a:r>
            <a:r>
              <a:rPr lang="en-GB" b="1" dirty="0" smtClean="0"/>
              <a:t>by law and a government decree</a:t>
            </a:r>
          </a:p>
          <a:p>
            <a:pPr>
              <a:lnSpc>
                <a:spcPts val="800"/>
              </a:lnSpc>
            </a:pPr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Opens Finnish land, sea and air forces </a:t>
            </a:r>
            <a:r>
              <a:rPr lang="en-GB" b="1" dirty="0" smtClean="0">
                <a:solidFill>
                  <a:srgbClr val="C00000"/>
                </a:solidFill>
              </a:rPr>
              <a:t>areas </a:t>
            </a:r>
            <a:r>
              <a:rPr lang="en-GB" b="1" dirty="0" smtClean="0">
                <a:solidFill>
                  <a:srgbClr val="C00000"/>
                </a:solidFill>
              </a:rPr>
              <a:t>for US presence: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sz="2800" dirty="0" smtClean="0"/>
              <a:t>-  training of US forces</a:t>
            </a:r>
          </a:p>
          <a:p>
            <a:pPr>
              <a:buNone/>
            </a:pPr>
            <a:r>
              <a:rPr lang="en-GB" sz="2800" dirty="0" smtClean="0"/>
              <a:t>    -  prepositioning of defence material</a:t>
            </a:r>
          </a:p>
          <a:p>
            <a:pPr>
              <a:buNone/>
            </a:pPr>
            <a:r>
              <a:rPr lang="en-GB" sz="2800" dirty="0" smtClean="0"/>
              <a:t>    -  US soldiers permanently in Finland</a:t>
            </a:r>
          </a:p>
          <a:p>
            <a:pPr>
              <a:buNone/>
            </a:pPr>
            <a:r>
              <a:rPr lang="en-GB" sz="2800" dirty="0" smtClean="0"/>
              <a:t>    -  easier movement of military/other personnel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2088232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- BBC News 4.4.2023 - Finland: </a:t>
            </a:r>
            <a:r>
              <a:rPr lang="en-GB" sz="2400" b="1" dirty="0" smtClean="0">
                <a:solidFill>
                  <a:srgbClr val="C00000"/>
                </a:solidFill>
              </a:rPr>
              <a:t>“</a:t>
            </a:r>
            <a:r>
              <a:rPr lang="en-GB" sz="2400" b="1" i="1" dirty="0" err="1" smtClean="0">
                <a:solidFill>
                  <a:srgbClr val="C00000"/>
                </a:solidFill>
              </a:rPr>
              <a:t>Nato's</a:t>
            </a:r>
            <a:r>
              <a:rPr lang="en-GB" sz="2400" b="1" i="1" dirty="0" smtClean="0">
                <a:solidFill>
                  <a:srgbClr val="C00000"/>
                </a:solidFill>
              </a:rPr>
              <a:t> border with Russia doubles</a:t>
            </a:r>
            <a:br>
              <a:rPr lang="en-GB" sz="2400" b="1" i="1" dirty="0" smtClean="0">
                <a:solidFill>
                  <a:srgbClr val="C00000"/>
                </a:solidFill>
              </a:rPr>
            </a:br>
            <a:r>
              <a:rPr lang="en-GB" sz="2400" b="1" i="1" dirty="0" smtClean="0">
                <a:solidFill>
                  <a:srgbClr val="C00000"/>
                </a:solidFill>
              </a:rPr>
              <a:t>  as Finland joins”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  1.300 km –  830 mile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- </a:t>
            </a:r>
            <a:r>
              <a:rPr lang="en-US" sz="2400" b="1" dirty="0" smtClean="0"/>
              <a:t>Newsweek – 4.10.2022 : 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GB" sz="2400" b="1" dirty="0" smtClean="0">
                <a:solidFill>
                  <a:srgbClr val="C00000"/>
                </a:solidFill>
              </a:rPr>
              <a:t>As NATO Member, Finland Could Have Nuclear Weapons 965 km –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  600 Miles from Kremlin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endParaRPr lang="en-GB" sz="2000" b="1" dirty="0"/>
          </a:p>
        </p:txBody>
      </p:sp>
      <p:pic>
        <p:nvPicPr>
          <p:cNvPr id="8" name="Content Placeholder 7" descr="Map shows how Russia's border with NATO would more than double with Finland  and Sweden as member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2636912"/>
            <a:ext cx="5759451" cy="40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None/>
            </a:pPr>
            <a:endParaRPr lang="en-GB" b="1" dirty="0" smtClean="0"/>
          </a:p>
          <a:p>
            <a:pPr>
              <a:lnSpc>
                <a:spcPts val="3000"/>
              </a:lnSpc>
              <a:buNone/>
            </a:pPr>
            <a:r>
              <a:rPr lang="en-GB" b="1" dirty="0" err="1" smtClean="0"/>
              <a:t>RedaktionsNetzwerk</a:t>
            </a:r>
            <a:r>
              <a:rPr lang="en-GB" b="1" dirty="0" smtClean="0"/>
              <a:t> </a:t>
            </a:r>
            <a:r>
              <a:rPr lang="en-GB" b="1" dirty="0" smtClean="0"/>
              <a:t>Deutschland </a:t>
            </a:r>
            <a:r>
              <a:rPr lang="en-GB" dirty="0" smtClean="0"/>
              <a:t>(</a:t>
            </a:r>
            <a:r>
              <a:rPr lang="en-GB" b="1" dirty="0" smtClean="0"/>
              <a:t>RND</a:t>
            </a:r>
            <a:r>
              <a:rPr lang="en-GB" dirty="0" smtClean="0"/>
              <a:t>), </a:t>
            </a:r>
          </a:p>
          <a:p>
            <a:pPr>
              <a:lnSpc>
                <a:spcPts val="3000"/>
              </a:lnSpc>
              <a:buNone/>
            </a:pPr>
            <a:r>
              <a:rPr lang="en-GB" b="1" dirty="0" smtClean="0"/>
              <a:t>20.1.24 - NATO meeting in Brussels: </a:t>
            </a:r>
            <a:endParaRPr lang="en-GB" b="1" dirty="0" smtClean="0"/>
          </a:p>
          <a:p>
            <a:pPr>
              <a:lnSpc>
                <a:spcPts val="3000"/>
              </a:lnSpc>
              <a:buNone/>
            </a:pPr>
            <a:endParaRPr lang="en-GB" b="1" dirty="0" smtClean="0"/>
          </a:p>
          <a:p>
            <a:pPr>
              <a:lnSpc>
                <a:spcPts val="2000"/>
              </a:lnSpc>
              <a:buNone/>
            </a:pPr>
            <a:endParaRPr lang="en-GB" b="1" dirty="0" smtClean="0"/>
          </a:p>
          <a:p>
            <a:r>
              <a:rPr lang="en-GB" b="1" dirty="0" smtClean="0"/>
              <a:t>Latvia's army chief: </a:t>
            </a:r>
            <a:r>
              <a:rPr lang="en-GB" b="1" dirty="0" smtClean="0">
                <a:solidFill>
                  <a:srgbClr val="C00000"/>
                </a:solidFill>
              </a:rPr>
              <a:t>“Baltic Sea immediately to be placed under NATO control”</a:t>
            </a:r>
          </a:p>
          <a:p>
            <a:pPr>
              <a:lnSpc>
                <a:spcPts val="1200"/>
              </a:lnSpc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>
              <a:lnSpc>
                <a:spcPts val="1000"/>
              </a:lnSpc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C00000"/>
                </a:solidFill>
              </a:rPr>
              <a:t>Baltic Sea to be closed to Russian ships.</a:t>
            </a:r>
            <a:r>
              <a:rPr lang="en-GB" dirty="0" smtClean="0"/>
              <a:t> </a:t>
            </a:r>
            <a:endParaRPr lang="en-GB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err="1" smtClean="0"/>
              <a:t>St.Petersburg</a:t>
            </a:r>
            <a:r>
              <a:rPr lang="en-GB" sz="3200" b="1" dirty="0" smtClean="0"/>
              <a:t>: Second largest city in Russia, 5,5 million inhabitants </a:t>
            </a:r>
            <a:r>
              <a:rPr lang="en-GB" sz="2800" b="1" dirty="0" smtClean="0"/>
              <a:t>(Finland 5,5 million)</a:t>
            </a:r>
            <a:endParaRPr lang="en-GB" sz="2800" b="1" dirty="0"/>
          </a:p>
        </p:txBody>
      </p:sp>
      <p:pic>
        <p:nvPicPr>
          <p:cNvPr id="4" name="Content Placeholder 3" descr="Kaliningrad, Russia – The Dagger Points East and West | naked capitalis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36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Kaliningrad </a:t>
            </a:r>
            <a:r>
              <a:rPr lang="en-GB" sz="3600" b="1" dirty="0" smtClean="0"/>
              <a:t>oblast/exclave:  </a:t>
            </a:r>
            <a:r>
              <a:rPr lang="en-GB" sz="3600" dirty="0" smtClean="0"/>
              <a:t>490,00 inhabitants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 descr="C:\Users\ullak\AppData\Local\Packages\Microsoft.Windows.Photos_8wekyb3d8bbwe\TempState\ShareServiceTempFolder\Map-of-Suwalki-Gap-The-Geographic-Information-System-of-the-Commission-GISCO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6328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Suwałki</a:t>
            </a:r>
            <a:r>
              <a:rPr lang="en-GB" b="1" dirty="0" smtClean="0"/>
              <a:t> </a:t>
            </a:r>
            <a:r>
              <a:rPr lang="en-GB" b="1" dirty="0" smtClean="0"/>
              <a:t>Gap: </a:t>
            </a:r>
            <a:r>
              <a:rPr lang="en-GB" dirty="0" smtClean="0"/>
              <a:t>the border area between Poland and </a:t>
            </a:r>
            <a:r>
              <a:rPr lang="en-GB" dirty="0" smtClean="0"/>
              <a:t>Lithuania</a:t>
            </a:r>
          </a:p>
          <a:p>
            <a:pPr>
              <a:lnSpc>
                <a:spcPts val="500"/>
              </a:lnSpc>
            </a:pPr>
            <a:endParaRPr lang="en-GB" b="1" dirty="0" smtClean="0"/>
          </a:p>
          <a:p>
            <a:r>
              <a:rPr lang="en-GB" dirty="0" smtClean="0"/>
              <a:t>a </a:t>
            </a:r>
            <a:r>
              <a:rPr lang="en-GB" dirty="0" smtClean="0"/>
              <a:t>narrow </a:t>
            </a:r>
            <a:r>
              <a:rPr lang="en-GB" b="1" dirty="0" smtClean="0"/>
              <a:t>approx. 65 km (40 mi) long, 155 km (71 mi) wide  </a:t>
            </a:r>
            <a:r>
              <a:rPr lang="en-GB" b="1" dirty="0" smtClean="0"/>
              <a:t>stretch </a:t>
            </a:r>
            <a:r>
              <a:rPr lang="en-GB" b="1" dirty="0" smtClean="0"/>
              <a:t>of land</a:t>
            </a:r>
          </a:p>
          <a:p>
            <a:pPr>
              <a:lnSpc>
                <a:spcPts val="500"/>
              </a:lnSpc>
            </a:pPr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O</a:t>
            </a:r>
            <a:r>
              <a:rPr lang="en-GB" b="1" dirty="0" smtClean="0">
                <a:solidFill>
                  <a:srgbClr val="C00000"/>
                </a:solidFill>
              </a:rPr>
              <a:t>nly </a:t>
            </a:r>
            <a:r>
              <a:rPr lang="en-GB" b="1" dirty="0" smtClean="0">
                <a:solidFill>
                  <a:srgbClr val="C00000"/>
                </a:solidFill>
              </a:rPr>
              <a:t>land link between Kaliningrad  and the rest of </a:t>
            </a:r>
            <a:r>
              <a:rPr lang="en-GB" b="1" dirty="0" smtClean="0">
                <a:solidFill>
                  <a:srgbClr val="C00000"/>
                </a:solidFill>
              </a:rPr>
              <a:t>Russia. Passing </a:t>
            </a:r>
            <a:r>
              <a:rPr lang="en-GB" b="1" dirty="0" smtClean="0">
                <a:solidFill>
                  <a:srgbClr val="C00000"/>
                </a:solidFill>
              </a:rPr>
              <a:t>through </a:t>
            </a:r>
            <a:r>
              <a:rPr lang="en-GB" b="1" dirty="0" smtClean="0">
                <a:solidFill>
                  <a:srgbClr val="C00000"/>
                </a:solidFill>
              </a:rPr>
              <a:t>EU and NATO members.</a:t>
            </a:r>
          </a:p>
          <a:p>
            <a:pPr>
              <a:lnSpc>
                <a:spcPts val="500"/>
              </a:lnSpc>
            </a:pPr>
            <a:endParaRPr lang="en-GB" dirty="0" smtClean="0"/>
          </a:p>
          <a:p>
            <a:r>
              <a:rPr lang="en-GB" b="1" dirty="0" smtClean="0"/>
              <a:t>June 2022</a:t>
            </a:r>
            <a:r>
              <a:rPr lang="en-GB" b="1" dirty="0" smtClean="0"/>
              <a:t>, Lithuania and </a:t>
            </a:r>
            <a:r>
              <a:rPr lang="en-GB" b="1" dirty="0" smtClean="0"/>
              <a:t>EU </a:t>
            </a:r>
            <a:r>
              <a:rPr lang="en-GB" b="1" dirty="0" smtClean="0"/>
              <a:t>imposed travel restrictions on Russian vehicles</a:t>
            </a:r>
            <a:r>
              <a:rPr lang="en-GB" dirty="0" smtClean="0"/>
              <a:t>, preventing their move across the </a:t>
            </a:r>
            <a:r>
              <a:rPr lang="en-GB" dirty="0" smtClean="0"/>
              <a:t>Gap</a:t>
            </a:r>
          </a:p>
          <a:p>
            <a:pPr>
              <a:lnSpc>
                <a:spcPts val="500"/>
              </a:lnSpc>
            </a:pPr>
            <a:endParaRPr lang="en-GB" dirty="0" smtClean="0"/>
          </a:p>
          <a:p>
            <a:r>
              <a:rPr lang="en-GB" b="1" dirty="0" smtClean="0"/>
              <a:t>July 2023 Lithuania </a:t>
            </a:r>
            <a:r>
              <a:rPr lang="en-GB" b="1" dirty="0" smtClean="0"/>
              <a:t>removed rail transit restrictions</a:t>
            </a:r>
            <a:r>
              <a:rPr lang="en-GB" dirty="0" smtClean="0"/>
              <a:t> for Kaliningrad after EU revised its sanction </a:t>
            </a:r>
            <a:r>
              <a:rPr lang="en-GB" dirty="0" smtClean="0"/>
              <a:t>recommendations to </a:t>
            </a:r>
            <a:r>
              <a:rPr lang="en-GB" dirty="0" smtClean="0"/>
              <a:t>only apply to road </a:t>
            </a:r>
            <a:r>
              <a:rPr lang="en-GB" dirty="0" smtClean="0"/>
              <a:t>transit - </a:t>
            </a:r>
            <a:r>
              <a:rPr lang="en-GB" dirty="0" smtClean="0"/>
              <a:t>not rail. 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622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GWUAN WEBINAR MARCH 23, 2024  NATO/US-BASES IN FINLAND</vt:lpstr>
      <vt:lpstr>Slide 2</vt:lpstr>
      <vt:lpstr>Slide 3</vt:lpstr>
      <vt:lpstr>Slide 4</vt:lpstr>
      <vt:lpstr>  - BBC News 4.4.2023 - Finland: “Nato's border with Russia doubles   as Finland joins”   1.300 km –  830 mile  - Newsweek – 4.10.2022 :    As NATO Member, Finland Could Have Nuclear Weapons 965 km –   600 Miles from Kremlin  </vt:lpstr>
      <vt:lpstr>Slide 6</vt:lpstr>
      <vt:lpstr>St.Petersburg: Second largest city in Russia, 5,5 million inhabitants (Finland 5,5 million)</vt:lpstr>
      <vt:lpstr> Kaliningrad oblast/exclave:  490,00 inhabitants </vt:lpstr>
      <vt:lpstr>Slide 9</vt:lpstr>
      <vt:lpstr> For years it has been dubbed  NATO’s Achilles Heel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NATO MUST BE DISSOLVED  BUT - the US still has  some 750 bases in some 80 countries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NATO/US-BASES IN FINLAND</dc:title>
  <dc:creator>Ulla Klötzer</dc:creator>
  <cp:lastModifiedBy>Ulla Klötzer</cp:lastModifiedBy>
  <cp:revision>15</cp:revision>
  <dcterms:created xsi:type="dcterms:W3CDTF">2024-02-08T14:52:47Z</dcterms:created>
  <dcterms:modified xsi:type="dcterms:W3CDTF">2024-03-21T16:23:43Z</dcterms:modified>
</cp:coreProperties>
</file>